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C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77240" y="5669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E73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CENOTVORBA V B2B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8671255" y="566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DAA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lukasgerhardt.cz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463040"/>
            <a:ext cx="9692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 ceníkem a fakturou se ztrácí víc peněz než v celém marketingovém rozpočtu.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77240" y="3977640"/>
            <a:ext cx="14630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42519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Každý krok v ceně někdo schválil a měl pro to dobrý důvod. Problém je, že je nikdo nesčítá.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0" y="5943600"/>
            <a:ext cx="12191695" cy="18288"/>
          </a:xfrm>
          <a:prstGeom prst="rect">
            <a:avLst/>
          </a:prstGeom>
          <a:solidFill>
            <a:srgbClr val="2E3D4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61447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Lukáš Gerhardt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385255" y="618134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DAA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info@lukasgerhardt.cz   ·   +420 778 955 328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9E7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Kudy cena odtéká, než dorazí na fakturu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987552"/>
            <a:ext cx="10637215" cy="10973"/>
          </a:xfrm>
          <a:prstGeom prst="rect">
            <a:avLst/>
          </a:prstGeom>
          <a:solidFill>
            <a:srgbClr val="C4C1B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98448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Ceníková cena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8671255" y="129844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777240" y="1572768"/>
            <a:ext cx="10637215" cy="228600"/>
          </a:xfrm>
          <a:prstGeom prst="rect">
            <a:avLst/>
          </a:prstGeom>
          <a:solidFill>
            <a:srgbClr val="131C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975104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Standardní sleva podle kategorie zákazníka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671255" y="197510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-12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77240" y="2249424"/>
            <a:ext cx="9360749" cy="228600"/>
          </a:xfrm>
          <a:prstGeom prst="rect">
            <a:avLst/>
          </a:prstGeom>
          <a:solidFill>
            <a:srgbClr val="5A646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37989" y="2249424"/>
            <a:ext cx="1276466" cy="2286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65176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Objemové bonusy a zpětné rabaty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8671255" y="26517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-5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77240" y="2926080"/>
            <a:ext cx="8828889" cy="228600"/>
          </a:xfrm>
          <a:prstGeom prst="rect">
            <a:avLst/>
          </a:prstGeom>
          <a:solidFill>
            <a:srgbClr val="5A646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6129" y="2926080"/>
            <a:ext cx="531861" cy="2286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37989" y="2926080"/>
            <a:ext cx="1276466" cy="228600"/>
          </a:xfrm>
          <a:prstGeom prst="rect">
            <a:avLst/>
          </a:prstGeom>
          <a:solidFill>
            <a:srgbClr val="D6D3C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3284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Platební podmínky, doprava, servis zdarma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8671255" y="332841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77240" y="3602736"/>
            <a:ext cx="8403400" cy="228600"/>
          </a:xfrm>
          <a:prstGeom prst="rect">
            <a:avLst/>
          </a:prstGeom>
          <a:solidFill>
            <a:srgbClr val="5A646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80640" y="3602736"/>
            <a:ext cx="425489" cy="2286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6129" y="3602736"/>
            <a:ext cx="1808327" cy="228600"/>
          </a:xfrm>
          <a:prstGeom prst="rect">
            <a:avLst/>
          </a:prstGeom>
          <a:solidFill>
            <a:srgbClr val="D6D3C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0507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Individuální sleva schválená v terénu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8671255" y="400507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-8 až -40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77240" y="4279392"/>
            <a:ext cx="4148514" cy="228600"/>
          </a:xfrm>
          <a:prstGeom prst="rect">
            <a:avLst/>
          </a:prstGeom>
          <a:solidFill>
            <a:srgbClr val="3F7D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25754" y="4279392"/>
            <a:ext cx="3403909" cy="228600"/>
          </a:xfrm>
          <a:prstGeom prst="rect">
            <a:avLst/>
          </a:prstGeom>
          <a:solidFill>
            <a:srgbClr val="4E7B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329663" y="4279392"/>
            <a:ext cx="850977" cy="2286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80640" y="4279392"/>
            <a:ext cx="2233815" cy="228600"/>
          </a:xfrm>
          <a:prstGeom prst="rect">
            <a:avLst/>
          </a:prstGeom>
          <a:solidFill>
            <a:srgbClr val="D6D3C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77240" y="4681728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Kapesní cena, co skutečně dostanete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671255" y="468172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nebo 71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777240" y="4956048"/>
            <a:ext cx="4148514" cy="228600"/>
          </a:xfrm>
          <a:prstGeom prst="rect">
            <a:avLst/>
          </a:prstGeom>
          <a:solidFill>
            <a:srgbClr val="3F7D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25754" y="4956048"/>
            <a:ext cx="3403909" cy="228600"/>
          </a:xfrm>
          <a:prstGeom prst="rect">
            <a:avLst/>
          </a:prstGeom>
          <a:solidFill>
            <a:srgbClr val="4E7B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29663" y="4956048"/>
            <a:ext cx="3084792" cy="228600"/>
          </a:xfrm>
          <a:prstGeom prst="rect">
            <a:avLst/>
          </a:prstGeom>
          <a:solidFill>
            <a:srgbClr val="D6D3C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77240" y="5394960"/>
            <a:ext cx="128016" cy="128016"/>
          </a:xfrm>
          <a:prstGeom prst="rect">
            <a:avLst/>
          </a:prstGeom>
          <a:solidFill>
            <a:srgbClr val="3F7D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78408" y="535838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jistá část, dostanete ji vždy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977640" y="5394960"/>
            <a:ext cx="128016" cy="128016"/>
          </a:xfrm>
          <a:prstGeom prst="rect">
            <a:avLst/>
          </a:prstGeom>
          <a:solidFill>
            <a:srgbClr val="4E7B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178808" y="535838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nejistá část, rozhodne se v terénu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7178040" y="5394960"/>
            <a:ext cx="128016" cy="128016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379208" y="535838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4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sleva v daném kroku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777240" y="5742432"/>
            <a:ext cx="10637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A646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Stejný produkt, stejný týden, dva obchodníci. Jeden ustoupí o osm procent, druhý o čtyřicet. Cílem není slevu zrušit, ale ukotvit ji k produktu, umět ji dopředu odhadnout a umět ji vysvětlit.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E7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Kolik objemu musíte prodat navíc, aby se sleva zaplatila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987552"/>
            <a:ext cx="10637215" cy="10973"/>
          </a:xfrm>
          <a:prstGeom prst="rect">
            <a:avLst/>
          </a:prstGeom>
          <a:solidFill>
            <a:srgbClr val="C4C1B6"/>
          </a:solidFill>
          <a:ln w="12700">
            <a:solidFill>
              <a:srgbClr val="333333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1371600"/>
          <a:ext cx="1063721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920240"/>
                <a:gridCol w="1920240"/>
                <a:gridCol w="1920240"/>
                <a:gridCol w="1947672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5A64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Hrubá marže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7780" cap="flat" cmpd="sng" algn="ctr">
                      <a:solidFill>
                        <a:srgbClr val="131C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5A64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sleva 5 %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7780" cap="flat" cmpd="sng" algn="ctr">
                      <a:solidFill>
                        <a:srgbClr val="131C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5A64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sleva 10 %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7780" cap="flat" cmpd="sng" algn="ctr">
                      <a:solidFill>
                        <a:srgbClr val="131C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5A64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sleva 15 %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7780" cap="flat" cmpd="sng" algn="ctr">
                      <a:solidFill>
                        <a:srgbClr val="131C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5A646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sleva 20 %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7780" cap="flat" cmpd="sng" algn="ctr">
                      <a:solidFill>
                        <a:srgbClr val="131C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+33 %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+100 %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BE73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+300 %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BE73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nelze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+50 %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+100 %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BE73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+200 %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+14 %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+33 %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+60 %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+100 %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+11 %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+25 %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+43 %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31C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+67 %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76200" marB="762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C4C1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777240" y="3977640"/>
            <a:ext cx="10637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A646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Při dvacetiprocentní marži a dvacetiprocentní slevě neexistuje objem, který by to zaplatil. Prodáváte pod variabilní náklady, takže každý další kus prohlubuje ztrátu.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77240" y="4983480"/>
            <a:ext cx="14630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519379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31C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Sleva se neplatí z ceny. Platí se z marže, a proto je vždycky dražší, než vypadá.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31C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77240" y="5029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Čtyři věty, které stojí za zapamatování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051560"/>
            <a:ext cx="10637215" cy="10973"/>
          </a:xfrm>
          <a:prstGeom prst="rect">
            <a:avLst/>
          </a:prstGeom>
          <a:solidFill>
            <a:srgbClr val="2E3D4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17320"/>
            <a:ext cx="5486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563624"/>
            <a:ext cx="49528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+10 %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67128"/>
            <a:ext cx="495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zisku za jediné procento ceny navíc. Žádná jiná páka nemá nulové implementační náklady.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61608" y="1417320"/>
            <a:ext cx="5486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61608" y="1563624"/>
            <a:ext cx="49528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6461608" y="2167128"/>
            <a:ext cx="495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zdražení se typicky promítne do marže. Zbytek se rozpustí uvnitř vlastní firmy.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77240" y="2990088"/>
            <a:ext cx="5486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3136392"/>
            <a:ext cx="49528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2x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739896"/>
            <a:ext cx="495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tolikrát se liší sleva dvou obchodníků u stejného produktu ve stejném týdnu. Běžně i víc.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61608" y="2990088"/>
            <a:ext cx="548640" cy="45720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1608" y="3136392"/>
            <a:ext cx="49528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z 10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461608" y="3739896"/>
            <a:ext cx="495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obchodníků dotáhne novou cenu k zákazníkovi bez výjimky. Zbylých sedm zaplatí firma na marži.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5532120"/>
            <a:ext cx="12191695" cy="27432"/>
          </a:xfrm>
          <a:prstGeom prst="rect">
            <a:avLst/>
          </a:prstGeom>
          <a:solidFill>
            <a:srgbClr val="BE7328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8" name="Image 0" descr="/home/claude/onepager/_portr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779008"/>
            <a:ext cx="868680" cy="86868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828800" y="58521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Lukáš Gerhardt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828800" y="61996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AA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Cenotvorba a cenová architektura portfolia v B2B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7299655" y="587044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3F2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info@lukasgerhardt.cz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7299655" y="61996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DAA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lukasgerhardt.cz   ·   +420 778 955 328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Cenotvorba v B2B: kudy odtéká marže</dc:title>
  <dc:subject>PptxGenJS Presentation</dc:subject>
  <dc:creator>Lukáš Gerhardt</dc:creator>
  <cp:lastModifiedBy>Lukáš Gerhardt</cp:lastModifiedBy>
  <cp:revision>1</cp:revision>
  <dcterms:created xsi:type="dcterms:W3CDTF">2026-09-16T22:28:05Z</dcterms:created>
  <dcterms:modified xsi:type="dcterms:W3CDTF">2026-09-16T22:28:05Z</dcterms:modified>
</cp:coreProperties>
</file>